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6" r:id="rId2"/>
    <p:sldId id="272" r:id="rId3"/>
    <p:sldId id="276" r:id="rId4"/>
    <p:sldId id="273" r:id="rId5"/>
    <p:sldId id="274" r:id="rId6"/>
    <p:sldId id="277" r:id="rId7"/>
    <p:sldId id="278" r:id="rId8"/>
    <p:sldId id="279" r:id="rId9"/>
    <p:sldId id="280" r:id="rId10"/>
    <p:sldId id="282" r:id="rId11"/>
    <p:sldId id="284" r:id="rId12"/>
    <p:sldId id="283" r:id="rId13"/>
    <p:sldId id="288" r:id="rId14"/>
    <p:sldId id="285" r:id="rId15"/>
    <p:sldId id="287" r:id="rId16"/>
    <p:sldId id="286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269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219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1297-5FF5-4457-8FA1-932FD58B65E1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834A-6249-4EE4-A05E-3A3690EC75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90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F766F3-57EF-40D2-AE68-322BB2D8A3DB}" type="slidenum">
              <a:rPr lang="en-US" altLang="es-MX"/>
              <a:pPr eaLnBrk="1" hangingPunct="1">
                <a:spcBef>
                  <a:spcPct val="0"/>
                </a:spcBef>
              </a:pPr>
              <a:t>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1627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Mexican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tax</a:t>
            </a:r>
            <a:r>
              <a:rPr lang="de-DE" dirty="0" smtClean="0"/>
              <a:t> </a:t>
            </a:r>
            <a:r>
              <a:rPr lang="de-DE" baseline="0" dirty="0" smtClean="0"/>
              <a:t> Vs. </a:t>
            </a:r>
            <a:r>
              <a:rPr lang="de-DE" baseline="0" dirty="0" err="1" smtClean="0"/>
              <a:t>Chilean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carbon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tax</a:t>
            </a:r>
            <a:endParaRPr lang="de-DE" baseline="0" dirty="0" smtClean="0"/>
          </a:p>
          <a:p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combustion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emissions</a:t>
            </a:r>
            <a:r>
              <a:rPr lang="de-DE" baseline="0" dirty="0" smtClean="0"/>
              <a:t> but not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emissions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F6DC1-BF24-4139-BCA5-531CCEF07CF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76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Mexican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tax</a:t>
            </a:r>
            <a:r>
              <a:rPr lang="de-DE" dirty="0" smtClean="0"/>
              <a:t> </a:t>
            </a:r>
            <a:r>
              <a:rPr lang="de-DE" baseline="0" dirty="0" smtClean="0"/>
              <a:t> Vs. </a:t>
            </a:r>
            <a:r>
              <a:rPr lang="de-DE" baseline="0" dirty="0" err="1" smtClean="0"/>
              <a:t>Chilean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carbon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tax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Natural gas not </a:t>
            </a:r>
            <a:r>
              <a:rPr lang="de-DE" baseline="0" dirty="0" err="1" smtClean="0"/>
              <a:t>explicitly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exempted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simply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F6DC1-BF24-4139-BCA5-531CCEF07CF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84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C6F2F-5D75-433C-B637-6F1EEF1DDEDA}" type="slidenum">
              <a:rPr lang="en-US" altLang="es-MX"/>
              <a:pPr eaLnBrk="1" hangingPunct="1">
                <a:spcBef>
                  <a:spcPct val="0"/>
                </a:spcBef>
              </a:pPr>
              <a:t>3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861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344F2-7515-4120-8F0D-2692B16F5ADA}" type="slidenum">
              <a:rPr lang="en-US" altLang="es-MX"/>
              <a:pPr eaLnBrk="1" hangingPunct="1">
                <a:spcBef>
                  <a:spcPct val="0"/>
                </a:spcBef>
              </a:pPr>
              <a:t>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62308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3A9E7C-0AA1-4115-8879-489246FC8B8F}" type="slidenum">
              <a:rPr lang="en-US" altLang="es-MX"/>
              <a:pPr eaLnBrk="1" hangingPunct="1">
                <a:spcBef>
                  <a:spcPct val="0"/>
                </a:spcBef>
              </a:pPr>
              <a:t>5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72300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D55EB3-7A30-4405-B114-772D74ECB7D0}" type="slidenum">
              <a:rPr lang="en-US" altLang="es-MX"/>
              <a:pPr eaLnBrk="1" hangingPunct="1">
                <a:spcBef>
                  <a:spcPct val="0"/>
                </a:spcBef>
              </a:pPr>
              <a:t>6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81854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160D3C-32AD-4F02-A8FD-60AAB65C066F}" type="slidenum">
              <a:rPr lang="en-US" altLang="es-MX"/>
              <a:pPr eaLnBrk="1" hangingPunct="1">
                <a:spcBef>
                  <a:spcPct val="0"/>
                </a:spcBef>
              </a:pPr>
              <a:t>7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552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B40B92-0C28-4337-96A4-9BC237908174}" type="slidenum">
              <a:rPr lang="en-US" altLang="es-MX"/>
              <a:pPr eaLnBrk="1" hangingPunct="1">
                <a:spcBef>
                  <a:spcPct val="0"/>
                </a:spcBef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67097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EBFFCF-0E17-4009-B741-5B5720BF9CCE}" type="slidenum">
              <a:rPr lang="en-US" altLang="es-MX"/>
              <a:pPr eaLnBrk="1" hangingPunct="1">
                <a:spcBef>
                  <a:spcPct val="0"/>
                </a:spcBef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6425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6B20D9-E246-4F17-86AB-C1EAD809C25A}" type="slidenum">
              <a:rPr lang="en-US" altLang="es-MX"/>
              <a:pPr eaLnBrk="1" hangingPunct="1">
                <a:spcBef>
                  <a:spcPct val="0"/>
                </a:spcBef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76220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0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2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36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3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89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6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31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22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807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479E9-3340-4F1B-B8EF-C57DDDD71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38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99917"/>
            <a:ext cx="8229600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sz="2600" b="1"/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516F-A8AF-4B34-BBB1-8DF651DCE2F6}" type="datetime1">
              <a:rPr lang="en-US" smtClean="0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4CE1-CF2D-44DA-BDA0-AAB28C2FD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C516F-A8AF-4B34-BBB1-8DF651DCE2F6}" type="datetime1">
              <a:rPr lang="en-US" smtClean="0"/>
              <a:pPr>
                <a:defRPr/>
              </a:pPr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C4CE1-CF2D-44DA-BDA0-AAB28C2FDB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93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499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15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7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87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3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94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13A729-3669-4D04-B494-2435F4F251D0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F554-BEB3-484A-A26D-D5627B8ABC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210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61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La Sustentabilidad de la </a:t>
            </a:r>
            <a:r>
              <a:rPr lang="es-MX" sz="4000" dirty="0" err="1" smtClean="0"/>
              <a:t>Economia</a:t>
            </a:r>
            <a:r>
              <a:rPr lang="es-MX" sz="4000" dirty="0" smtClean="0"/>
              <a:t> Mexicana: Consideraciones sobre el Presupuesto de la </a:t>
            </a:r>
            <a:r>
              <a:rPr lang="es-MX" sz="4000" dirty="0" err="1" smtClean="0"/>
              <a:t>Federacion</a:t>
            </a:r>
            <a:endParaRPr lang="es-MX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s-MX" sz="1800" dirty="0" smtClean="0"/>
              <a:t>Juan Carlos </a:t>
            </a:r>
            <a:r>
              <a:rPr lang="es-MX" sz="1800" dirty="0" err="1" smtClean="0"/>
              <a:t>Belausteguigoitia</a:t>
            </a:r>
            <a:endParaRPr lang="es-MX" sz="1800" dirty="0" smtClean="0"/>
          </a:p>
          <a:p>
            <a:pPr algn="r"/>
            <a:r>
              <a:rPr lang="es-MX" sz="1800" dirty="0" smtClean="0"/>
              <a:t>Centro ITAM de Energía y Recursos Naturales</a:t>
            </a:r>
          </a:p>
          <a:p>
            <a:pPr algn="r"/>
            <a:r>
              <a:rPr lang="es-MX" sz="1800" dirty="0" smtClean="0"/>
              <a:t>Octubre</a:t>
            </a:r>
            <a:r>
              <a:rPr lang="es-MX" sz="1800" dirty="0" smtClean="0"/>
              <a:t> </a:t>
            </a:r>
            <a:r>
              <a:rPr lang="es-MX" sz="1800" dirty="0" smtClean="0"/>
              <a:t>2016</a:t>
            </a:r>
            <a:endParaRPr 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Ahorro Bruto, Ahorro Neto y Ahorro Neto Ajustado en México </a:t>
            </a:r>
            <a:r>
              <a:rPr lang="es-ES_tradnl" sz="2800" smtClean="0"/>
              <a:t>(Porcentaje del PIB)</a:t>
            </a:r>
            <a:endParaRPr lang="en-US" sz="2800" smtClean="0"/>
          </a:p>
        </p:txBody>
      </p:sp>
      <p:pic>
        <p:nvPicPr>
          <p:cNvPr id="24579" name="Picture 5" descr="Mexico Ahorro Bruto, Ahorro Neto y Ahorro Ajust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1963"/>
            <a:ext cx="70866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MX" sz="3600" dirty="0" smtClean="0"/>
              <a:t>Costos por Agotamiento y Degradación como Porcentaje del PIB</a:t>
            </a:r>
            <a:endParaRPr lang="es-MX" sz="36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2438400"/>
          <a:ext cx="9067800" cy="274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/>
                <a:gridCol w="1457325"/>
                <a:gridCol w="1457325"/>
                <a:gridCol w="1457325"/>
                <a:gridCol w="1457325"/>
                <a:gridCol w="1781175"/>
              </a:tblGrid>
              <a:tr h="1188600"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1.7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1.8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1.7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1.1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0.9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Costos por agota-</a:t>
                      </a:r>
                      <a:r>
                        <a:rPr lang="es-MX" sz="1800" baseline="0" dirty="0" smtClean="0"/>
                        <a:t>    miento</a:t>
                      </a:r>
                      <a:endParaRPr lang="es-MX" sz="1800" dirty="0"/>
                    </a:p>
                  </a:txBody>
                  <a:tcPr marT="45711" marB="45711"/>
                </a:tc>
              </a:tr>
              <a:tr h="1188600"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5.0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4.7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4.7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4.7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4.4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Costos</a:t>
                      </a:r>
                      <a:r>
                        <a:rPr lang="es-MX" sz="1800" baseline="0" dirty="0" smtClean="0"/>
                        <a:t> por degradación  </a:t>
                      </a:r>
                      <a:endParaRPr lang="es-MX" sz="1800" dirty="0"/>
                    </a:p>
                  </a:txBody>
                  <a:tcPr marT="45711" marB="45711"/>
                </a:tc>
              </a:tr>
              <a:tr h="37076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2010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2011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2012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2013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2014</a:t>
                      </a:r>
                      <a:endParaRPr lang="es-MX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2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Ahorro Bruto, Neto y Ajustado como porcentaje del PIB</a:t>
            </a:r>
            <a:endParaRPr lang="es-ES_tradn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13" y="2226469"/>
            <a:ext cx="4800285" cy="3263504"/>
          </a:xfrm>
        </p:spPr>
      </p:pic>
    </p:spTree>
    <p:extLst>
      <p:ext uri="{BB962C8B-B14F-4D97-AF65-F5344CB8AC3E}">
        <p14:creationId xmlns:p14="http://schemas.microsoft.com/office/powerpoint/2010/main" val="41413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Consideraciones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el </a:t>
            </a:r>
            <a:r>
              <a:rPr lang="en-US" sz="3600" dirty="0" err="1" smtClean="0"/>
              <a:t>Presupuesto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74543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Egresos</a:t>
            </a:r>
            <a:endParaRPr lang="en-US" sz="2800" b="1" dirty="0" smtClean="0"/>
          </a:p>
          <a:p>
            <a:r>
              <a:rPr lang="en-US" sz="2800" dirty="0" err="1" smtClean="0"/>
              <a:t>Calidad</a:t>
            </a:r>
            <a:r>
              <a:rPr lang="en-US" sz="2800" dirty="0" smtClean="0"/>
              <a:t> del </a:t>
            </a:r>
            <a:r>
              <a:rPr lang="en-US" sz="2800" dirty="0" err="1" smtClean="0"/>
              <a:t>aire</a:t>
            </a:r>
            <a:endParaRPr lang="en-US" sz="2800" dirty="0" smtClean="0"/>
          </a:p>
          <a:p>
            <a:r>
              <a:rPr lang="en-US" sz="2800" dirty="0" smtClean="0"/>
              <a:t>Pago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servicios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ambientales</a:t>
            </a:r>
            <a:endParaRPr lang="en-US" sz="2800" dirty="0" smtClean="0"/>
          </a:p>
          <a:p>
            <a:r>
              <a:rPr lang="en-US" sz="2800" dirty="0" smtClean="0"/>
              <a:t>CONABIO</a:t>
            </a:r>
          </a:p>
          <a:p>
            <a:r>
              <a:rPr lang="en-US" sz="2800" dirty="0" err="1" smtClean="0"/>
              <a:t>Fondo</a:t>
            </a:r>
            <a:r>
              <a:rPr lang="en-US" sz="2800" dirty="0" smtClean="0"/>
              <a:t> de </a:t>
            </a:r>
            <a:r>
              <a:rPr lang="en-US" sz="2800" dirty="0" err="1" smtClean="0"/>
              <a:t>Cambio</a:t>
            </a:r>
            <a:r>
              <a:rPr lang="en-US" sz="2800" dirty="0" smtClean="0"/>
              <a:t> </a:t>
            </a:r>
            <a:r>
              <a:rPr lang="en-US" sz="2800" dirty="0" err="1" smtClean="0"/>
              <a:t>Climatico</a:t>
            </a:r>
            <a:endParaRPr lang="en-US" sz="2800" dirty="0" smtClean="0"/>
          </a:p>
          <a:p>
            <a:r>
              <a:rPr lang="en-US" sz="2800" dirty="0" err="1" smtClean="0"/>
              <a:t>Otros</a:t>
            </a:r>
            <a:r>
              <a:rPr lang="en-US" sz="2800" dirty="0" smtClean="0"/>
              <a:t> (</a:t>
            </a:r>
            <a:r>
              <a:rPr lang="en-US" sz="2800" dirty="0" err="1" smtClean="0"/>
              <a:t>agua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b="1" dirty="0" err="1" smtClean="0"/>
              <a:t>Ingresos</a:t>
            </a:r>
            <a:endParaRPr lang="en-US" sz="2800" b="1" dirty="0" smtClean="0"/>
          </a:p>
          <a:p>
            <a:r>
              <a:rPr lang="en-US" sz="2800" dirty="0" err="1" smtClean="0"/>
              <a:t>Impuesto</a:t>
            </a:r>
            <a:r>
              <a:rPr lang="en-US" sz="2800" dirty="0" smtClean="0"/>
              <a:t> al CO2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42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Calidad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calidad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que </a:t>
            </a:r>
            <a:r>
              <a:rPr lang="en-US" dirty="0" err="1" smtClean="0"/>
              <a:t>ocasiona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costos</a:t>
            </a:r>
            <a:r>
              <a:rPr lang="en-US" dirty="0" smtClean="0"/>
              <a:t> mas altos </a:t>
            </a:r>
            <a:r>
              <a:rPr lang="en-US" dirty="0" err="1" smtClean="0"/>
              <a:t>en</a:t>
            </a:r>
            <a:r>
              <a:rPr lang="en-US" dirty="0" smtClean="0"/>
              <a:t> Mexico</a:t>
            </a:r>
          </a:p>
          <a:p>
            <a:pPr lvl="1"/>
            <a:r>
              <a:rPr lang="en-US" dirty="0" smtClean="0"/>
              <a:t>INEGI, </a:t>
            </a:r>
            <a:r>
              <a:rPr lang="en-US" dirty="0" err="1" smtClean="0"/>
              <a:t>Cuentas</a:t>
            </a:r>
            <a:r>
              <a:rPr lang="en-US" dirty="0" smtClean="0"/>
              <a:t> </a:t>
            </a:r>
            <a:r>
              <a:rPr lang="en-US" dirty="0" err="1" smtClean="0"/>
              <a:t>Economicas</a:t>
            </a:r>
            <a:r>
              <a:rPr lang="en-US" dirty="0" smtClean="0"/>
              <a:t> y </a:t>
            </a:r>
            <a:r>
              <a:rPr lang="en-US" dirty="0" err="1" smtClean="0"/>
              <a:t>Ecologicas</a:t>
            </a:r>
            <a:r>
              <a:rPr lang="en-US" dirty="0" smtClean="0"/>
              <a:t> de Mexico</a:t>
            </a:r>
          </a:p>
          <a:p>
            <a:pPr lvl="1"/>
            <a:r>
              <a:rPr lang="en-US" dirty="0" smtClean="0"/>
              <a:t>26,500 </a:t>
            </a:r>
            <a:r>
              <a:rPr lang="en-US" dirty="0" err="1" smtClean="0"/>
              <a:t>muertes</a:t>
            </a:r>
            <a:r>
              <a:rPr lang="en-US" dirty="0" smtClean="0"/>
              <a:t> </a:t>
            </a:r>
            <a:r>
              <a:rPr lang="en-US" dirty="0" err="1" smtClean="0"/>
              <a:t>prematuras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2013 (Banco Mundial y IHME, 2016)</a:t>
            </a:r>
          </a:p>
          <a:p>
            <a:r>
              <a:rPr lang="en-US" dirty="0" err="1" smtClean="0"/>
              <a:t>Corresponsabilidad</a:t>
            </a:r>
            <a:r>
              <a:rPr lang="en-US" dirty="0" smtClean="0"/>
              <a:t> entre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ambitos</a:t>
            </a:r>
            <a:r>
              <a:rPr lang="en-US" dirty="0" smtClean="0"/>
              <a:t> de </a:t>
            </a:r>
            <a:r>
              <a:rPr lang="en-US" dirty="0" err="1" smtClean="0"/>
              <a:t>gobierno</a:t>
            </a:r>
            <a:endParaRPr lang="en-US" dirty="0" smtClean="0"/>
          </a:p>
          <a:p>
            <a:r>
              <a:rPr lang="en-US" dirty="0" err="1" smtClean="0"/>
              <a:t>Participacion</a:t>
            </a:r>
            <a:r>
              <a:rPr lang="en-US" dirty="0" smtClean="0"/>
              <a:t> de la </a:t>
            </a:r>
            <a:r>
              <a:rPr lang="en-US" dirty="0" err="1" smtClean="0"/>
              <a:t>sociedad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Ambientales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exitoso</a:t>
            </a:r>
            <a:r>
              <a:rPr lang="en-US" dirty="0" smtClean="0"/>
              <a:t> con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probados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79512" y="692695"/>
          <a:ext cx="8784977" cy="5546209"/>
        </p:xfrm>
        <a:graphic>
          <a:graphicData uri="http://schemas.openxmlformats.org/drawingml/2006/table">
            <a:tbl>
              <a:tblPr firstRow="1" firstCol="1" bandRow="1"/>
              <a:tblGrid>
                <a:gridCol w="1460482"/>
                <a:gridCol w="1467843"/>
                <a:gridCol w="1464163"/>
                <a:gridCol w="1464163"/>
                <a:gridCol w="1464163"/>
                <a:gridCol w="1464163"/>
              </a:tblGrid>
              <a:tr h="3692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Forest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type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Risk of Deforestation Index 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(Economic Pressure on Deforestation</a:t>
                      </a:r>
                      <a:r>
                        <a:rPr lang="en-US" sz="11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), % of observed rate of deforestation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88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Very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High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High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Medium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err="1" smtClean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Low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s-MX" sz="1400" dirty="0" err="1" smtClean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Very</a:t>
                      </a:r>
                      <a:r>
                        <a:rPr lang="es-MX" sz="1400" dirty="0" smtClean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Low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46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Overall Mexico Forest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0.6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58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Forest outside PSAH program 2008 - 2010. 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58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PSAH who participate between 2008-2010. 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1.8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0.3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1024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PSAH who participate between 2003 and 2007, but didn’t renew for 2008 - 2010. 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1.3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0.3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805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PSAH renewal beetween 2003-2007 y 2008-2010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805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Forest inside PNA(Protected Natural Area)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1.7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1.7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0.6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46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Forest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outside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PNA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F3F3F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EFEFE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504" y="5578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Updated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0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CONABIO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126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800" dirty="0"/>
              <a:t>Principales Logros:</a:t>
            </a:r>
            <a:endParaRPr lang="en-US" sz="2800" dirty="0"/>
          </a:p>
          <a:p>
            <a:r>
              <a:rPr lang="es-ES" sz="2800" dirty="0" smtClean="0"/>
              <a:t>Sistema </a:t>
            </a:r>
            <a:r>
              <a:rPr lang="es-ES" sz="2800" dirty="0"/>
              <a:t>Nacional de Información sobre Biodiversidad </a:t>
            </a:r>
            <a:endParaRPr lang="es-ES" sz="2800" dirty="0"/>
          </a:p>
          <a:p>
            <a:r>
              <a:rPr lang="es-ES" sz="2800" dirty="0"/>
              <a:t>Sistema de Alerta Temprana de Incendios </a:t>
            </a:r>
            <a:r>
              <a:rPr lang="es-ES" sz="2800" dirty="0" smtClean="0"/>
              <a:t>Forestales</a:t>
            </a:r>
          </a:p>
          <a:p>
            <a:r>
              <a:rPr lang="es-ES" sz="2800" dirty="0"/>
              <a:t> </a:t>
            </a:r>
            <a:r>
              <a:rPr lang="es-ES" sz="2800" dirty="0" smtClean="0"/>
              <a:t>Sistema </a:t>
            </a:r>
            <a:r>
              <a:rPr lang="es-ES" sz="2800" dirty="0"/>
              <a:t>de Información de especies invasoras, vectores de enfermedades y organismos genéticamente </a:t>
            </a:r>
            <a:r>
              <a:rPr lang="es-ES" sz="2800" dirty="0" smtClean="0"/>
              <a:t>modificados</a:t>
            </a:r>
          </a:p>
          <a:p>
            <a:r>
              <a:rPr lang="es-ES" sz="2800" dirty="0" smtClean="0"/>
              <a:t>Capital </a:t>
            </a:r>
            <a:r>
              <a:rPr lang="es-ES" sz="2800" dirty="0" err="1" smtClean="0"/>
              <a:t>Naural</a:t>
            </a:r>
            <a:r>
              <a:rPr lang="es-ES" sz="2800" dirty="0" smtClean="0"/>
              <a:t> de </a:t>
            </a:r>
            <a:r>
              <a:rPr lang="es-ES" sz="2800" dirty="0" err="1" smtClean="0"/>
              <a:t>Mexico</a:t>
            </a:r>
            <a:endParaRPr lang="es-ES" sz="2800" dirty="0" smtClean="0"/>
          </a:p>
          <a:p>
            <a:r>
              <a:rPr lang="es-ES" sz="2800" dirty="0" smtClean="0"/>
              <a:t>Estrategias Estatales de Biodiversidad</a:t>
            </a:r>
          </a:p>
          <a:p>
            <a:r>
              <a:rPr lang="es-ES" sz="2800" dirty="0" smtClean="0"/>
              <a:t>Corredores </a:t>
            </a:r>
            <a:r>
              <a:rPr lang="es-ES" sz="2800" dirty="0" err="1" smtClean="0"/>
              <a:t>Biologicos</a:t>
            </a:r>
            <a:endParaRPr lang="es-ES" sz="2800" dirty="0" smtClean="0"/>
          </a:p>
          <a:p>
            <a:r>
              <a:rPr lang="es-ES" sz="2800" dirty="0" smtClean="0"/>
              <a:t>Sistemas productivos sustentables y biodiversidad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6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CONABIO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3000" b="1" dirty="0"/>
              <a:t>Reconocimientos</a:t>
            </a:r>
            <a:r>
              <a:rPr lang="es-MX" sz="3000" dirty="0"/>
              <a:t> </a:t>
            </a:r>
            <a:endParaRPr lang="en-US" sz="3000" dirty="0"/>
          </a:p>
          <a:p>
            <a:r>
              <a:rPr lang="es-ES" sz="3000" dirty="0" smtClean="0"/>
              <a:t>El </a:t>
            </a:r>
            <a:r>
              <a:rPr lang="es-ES" sz="3000" dirty="0"/>
              <a:t>Comité Asesor para la Ciencia y Tecnología del Presidente de los Estados Unidos (PCAST por sus siglas en inglés) en su reporte al Presidente Barack Obama sobre protección del capital ambiental de ese país califica a CONABIO como "un juez imparcial en las decisiones de uso y conservación de la Biodiversidad de México" y lo muestra como un ejemplo del tipo de esfuerzos que se podrían desarrollar en los Estados </a:t>
            </a:r>
            <a:r>
              <a:rPr lang="es-ES" sz="3000" dirty="0" smtClean="0"/>
              <a:t>Unidos</a:t>
            </a:r>
          </a:p>
          <a:p>
            <a:r>
              <a:rPr lang="es-ES" sz="3000" dirty="0" smtClean="0"/>
              <a:t>Otros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CONABIO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Actividades y proyectos que se ven comprometidas con los recortes presupuestales:</a:t>
            </a:r>
            <a:endParaRPr lang="en-US" dirty="0"/>
          </a:p>
          <a:p>
            <a:r>
              <a:rPr lang="es-ES" dirty="0"/>
              <a:t>Sistema de Alerta Temprana de Incendios Forestales:</a:t>
            </a:r>
            <a:endParaRPr lang="en-US" dirty="0"/>
          </a:p>
          <a:p>
            <a:r>
              <a:rPr lang="es-ES" dirty="0"/>
              <a:t>Sistemas Productivos Sostenibles y Biodiversidad</a:t>
            </a:r>
            <a:endParaRPr lang="en-US" dirty="0"/>
          </a:p>
          <a:p>
            <a:r>
              <a:rPr lang="es-ES" dirty="0"/>
              <a:t>Cobertura vegetal y sus cambios a diferentes escalas (1,000, 20 y 5 metros)	</a:t>
            </a:r>
            <a:endParaRPr lang="en-US" dirty="0"/>
          </a:p>
          <a:p>
            <a:r>
              <a:rPr lang="es-ES" dirty="0"/>
              <a:t>Generación de nueva información para la detección de especies invasoras y vectores de enfermedades ante los efectos del Cambio Climático</a:t>
            </a:r>
            <a:endParaRPr lang="en-US" dirty="0"/>
          </a:p>
          <a:p>
            <a:r>
              <a:rPr lang="es-ES" dirty="0"/>
              <a:t>Sistema de Alerta Temprana de blanqueamiento de arrecifes coralinos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200" smtClean="0"/>
              <a:t>Índice</a:t>
            </a:r>
            <a:endParaRPr lang="en-US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s-ES_tradnl" sz="2000" dirty="0" smtClean="0"/>
              <a:t>1.   Introducción</a:t>
            </a:r>
            <a:endParaRPr lang="es-ES_tradnl" sz="2000" dirty="0" smtClean="0"/>
          </a:p>
          <a:p>
            <a:pPr marL="990600" lvl="1" indent="-533400" eaLnBrk="1" hangingPunct="1">
              <a:defRPr/>
            </a:pPr>
            <a:r>
              <a:rPr lang="es-ES_tradnl" sz="1800" dirty="0" smtClean="0"/>
              <a:t>Marco conceptual y d</a:t>
            </a:r>
            <a:r>
              <a:rPr lang="es-ES_tradnl" sz="1800" dirty="0" smtClean="0"/>
              <a:t>efiniciones</a:t>
            </a:r>
            <a:endParaRPr lang="es-ES_tradnl" sz="1800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es-ES_tradnl" sz="2000" dirty="0" smtClean="0"/>
              <a:t>2.  </a:t>
            </a:r>
            <a:r>
              <a:rPr lang="es-ES_tradnl" sz="2000" dirty="0" smtClean="0"/>
              <a:t>¿Cómo medir la sustentabilidad del crecimiento?</a:t>
            </a:r>
          </a:p>
          <a:p>
            <a:pPr marL="990600" lvl="1" indent="-533400" eaLnBrk="1" hangingPunct="1">
              <a:defRPr/>
            </a:pPr>
            <a:r>
              <a:rPr lang="es-ES_tradnl" sz="1800" dirty="0" smtClean="0"/>
              <a:t>El ahorro </a:t>
            </a:r>
            <a:r>
              <a:rPr lang="es-ES_tradnl" sz="1800" dirty="0" smtClean="0"/>
              <a:t>ajustado o genuino</a:t>
            </a:r>
            <a:endParaRPr lang="es-ES_tradnl" sz="1800" dirty="0" smtClean="0"/>
          </a:p>
          <a:p>
            <a:pPr marL="990600" lvl="1" indent="-533400" eaLnBrk="1" hangingPunct="1">
              <a:defRPr/>
            </a:pPr>
            <a:r>
              <a:rPr lang="es-ES_tradnl" sz="1800" dirty="0" smtClean="0"/>
              <a:t>El caso de México</a:t>
            </a:r>
          </a:p>
          <a:p>
            <a:pPr marL="0" indent="0" eaLnBrk="1" hangingPunct="1">
              <a:buNone/>
              <a:defRPr/>
            </a:pPr>
            <a:r>
              <a:rPr lang="es-ES_tradnl" sz="2000" dirty="0" smtClean="0"/>
              <a:t>3.   Consideraciones sobre el Presupuesto de la </a:t>
            </a:r>
            <a:r>
              <a:rPr lang="es-ES_tradnl" sz="2000" dirty="0" err="1" smtClean="0"/>
              <a:t>Ferderacion</a:t>
            </a:r>
            <a:endParaRPr lang="es-ES_tradnl" sz="2000" dirty="0" smtClean="0"/>
          </a:p>
          <a:p>
            <a:pPr lvl="1" indent="-342900">
              <a:defRPr/>
            </a:pPr>
            <a:r>
              <a:rPr lang="es-ES_tradnl" sz="1800" dirty="0" smtClean="0"/>
              <a:t>Egresos</a:t>
            </a:r>
          </a:p>
          <a:p>
            <a:pPr lvl="1" indent="-342900">
              <a:defRPr/>
            </a:pPr>
            <a:r>
              <a:rPr lang="es-ES_tradnl" sz="1800" dirty="0" smtClean="0"/>
              <a:t>Ingresos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s-ES_tradnl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51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Fondo</a:t>
            </a:r>
            <a:r>
              <a:rPr lang="en-US" dirty="0" smtClean="0"/>
              <a:t> de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Establecido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ley</a:t>
            </a:r>
          </a:p>
          <a:p>
            <a:r>
              <a:rPr lang="en-US" dirty="0" smtClean="0"/>
              <a:t>Fundamental para:</a:t>
            </a:r>
          </a:p>
          <a:p>
            <a:pPr lvl="1"/>
            <a:r>
              <a:rPr lang="en-US" dirty="0" err="1" smtClean="0"/>
              <a:t>Transicion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carbon</a:t>
            </a:r>
          </a:p>
          <a:p>
            <a:pPr lvl="1"/>
            <a:r>
              <a:rPr lang="en-US" dirty="0" err="1" smtClean="0"/>
              <a:t>Cumplimiento</a:t>
            </a:r>
            <a:r>
              <a:rPr lang="en-US" dirty="0" smtClean="0"/>
              <a:t> de </a:t>
            </a:r>
            <a:r>
              <a:rPr lang="en-US" dirty="0" err="1" smtClean="0"/>
              <a:t>obligaciones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Impuesto</a:t>
            </a:r>
            <a:r>
              <a:rPr lang="en-US" dirty="0" smtClean="0"/>
              <a:t> al </a:t>
            </a:r>
            <a:r>
              <a:rPr lang="en-US" dirty="0" err="1" smtClean="0"/>
              <a:t>carbono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759" y="4337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 price (%)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0453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 per unit of fuel (MXN/Unit)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83" y="12475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 content in each fuel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735" y="53142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 per ton of CO2 (MXN/ t CO</a:t>
            </a:r>
            <a:r>
              <a:rPr lang="en-US" b="1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892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SEMARNAT &amp; Centro Mario Molina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1578" y="3599676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11.94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cents</a:t>
            </a:r>
            <a:r>
              <a:rPr lang="de-DE" sz="1200" b="1" dirty="0" smtClean="0">
                <a:solidFill>
                  <a:schemeClr val="tx1"/>
                </a:solidFill>
              </a:rPr>
              <a:t> / m</a:t>
            </a:r>
            <a:r>
              <a:rPr lang="de-DE" sz="1200" b="1" baseline="30000" dirty="0" smtClean="0">
                <a:solidFill>
                  <a:schemeClr val="tx1"/>
                </a:solidFill>
              </a:rPr>
              <a:t>3</a:t>
            </a:r>
            <a:endParaRPr lang="de-DE" sz="1200" b="1" baseline="30000" dirty="0">
              <a:solidFill>
                <a:schemeClr val="tx1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2" r="91969" b="4377"/>
          <a:stretch/>
        </p:blipFill>
        <p:spPr bwMode="auto">
          <a:xfrm>
            <a:off x="1022375" y="2126525"/>
            <a:ext cx="841904" cy="86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36949" r="83969"/>
          <a:stretch/>
        </p:blipFill>
        <p:spPr bwMode="auto">
          <a:xfrm>
            <a:off x="1918445" y="2110260"/>
            <a:ext cx="842400" cy="8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38045" r="73681" b="-1"/>
          <a:stretch/>
        </p:blipFill>
        <p:spPr bwMode="auto">
          <a:xfrm>
            <a:off x="2919342" y="2110260"/>
            <a:ext cx="842400" cy="8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8" t="39784" r="35951"/>
          <a:stretch/>
        </p:blipFill>
        <p:spPr bwMode="auto">
          <a:xfrm>
            <a:off x="4863559" y="2122240"/>
            <a:ext cx="842400" cy="83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5" t="38468" r="27134" b="1"/>
          <a:stretch/>
        </p:blipFill>
        <p:spPr bwMode="auto">
          <a:xfrm>
            <a:off x="5892524" y="2107104"/>
            <a:ext cx="842400" cy="9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9" t="36320" r="8731" b="3091"/>
          <a:stretch/>
        </p:blipFill>
        <p:spPr bwMode="auto">
          <a:xfrm>
            <a:off x="6824110" y="2107104"/>
            <a:ext cx="910385" cy="8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9" t="36928" b="4904"/>
          <a:stretch/>
        </p:blipFill>
        <p:spPr bwMode="auto">
          <a:xfrm>
            <a:off x="7734495" y="2110260"/>
            <a:ext cx="1008345" cy="9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0674" y="1620468"/>
            <a:ext cx="60680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Natural gas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1" t="41254" r="44557" b="-1"/>
          <a:stretch/>
        </p:blipFill>
        <p:spPr bwMode="auto">
          <a:xfrm>
            <a:off x="3847701" y="2117887"/>
            <a:ext cx="1053481" cy="82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977866" y="1725712"/>
            <a:ext cx="79749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LPG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41797" y="1640301"/>
            <a:ext cx="79749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Gasoline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46510" y="1621907"/>
            <a:ext cx="79749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Jet </a:t>
            </a:r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fuel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5205" y="1640300"/>
            <a:ext cx="6913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Diesel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01930" y="1616862"/>
            <a:ext cx="6913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Fuel </a:t>
            </a:r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oil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37033" y="1555068"/>
            <a:ext cx="96316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Petroleoum</a:t>
            </a: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coke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71441" y="1610593"/>
            <a:ext cx="96316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Coal</a:t>
            </a:r>
            <a:r>
              <a:rPr lang="de-DE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anthracite</a:t>
            </a: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37765" y="3614712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11.42 </a:t>
            </a:r>
            <a:r>
              <a:rPr lang="en-US" sz="1200" b="1" dirty="0" smtClean="0">
                <a:solidFill>
                  <a:schemeClr val="tx1"/>
                </a:solidFill>
              </a:rPr>
              <a:t>cents / 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21000" y="3599675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16.21 </a:t>
            </a:r>
            <a:r>
              <a:rPr lang="en-US" sz="1200" b="1" dirty="0" smtClean="0">
                <a:solidFill>
                  <a:schemeClr val="tx1"/>
                </a:solidFill>
              </a:rPr>
              <a:t>cents / 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918134" y="3614712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18.71 </a:t>
            </a:r>
            <a:r>
              <a:rPr lang="en-US" sz="1200" b="1" dirty="0" smtClean="0">
                <a:solidFill>
                  <a:schemeClr val="tx1"/>
                </a:solidFill>
              </a:rPr>
              <a:t>cents / liter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13377" y="3614712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19.17 </a:t>
            </a:r>
            <a:r>
              <a:rPr lang="en-US" sz="1200" b="1" dirty="0" smtClean="0">
                <a:solidFill>
                  <a:schemeClr val="tx1"/>
                </a:solidFill>
              </a:rPr>
              <a:t>cents / liter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81133" y="3614712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20.74 </a:t>
            </a:r>
            <a:r>
              <a:rPr lang="en-US" sz="1200" b="1" dirty="0" smtClean="0">
                <a:solidFill>
                  <a:schemeClr val="tx1"/>
                </a:solidFill>
              </a:rPr>
              <a:t>cents / liter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74536" y="3614712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18.99 </a:t>
            </a:r>
            <a:r>
              <a:rPr lang="en-US" sz="1200" b="1" dirty="0" smtClean="0">
                <a:solidFill>
                  <a:schemeClr val="tx1"/>
                </a:solidFill>
              </a:rPr>
              <a:t>cents / kg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22170" y="3614712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17.83 </a:t>
            </a:r>
            <a:r>
              <a:rPr lang="en-US" sz="1200" b="1" dirty="0" smtClean="0">
                <a:solidFill>
                  <a:schemeClr val="tx1"/>
                </a:solidFill>
              </a:rPr>
              <a:t>cents / kg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15577" y="4742144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4.10%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51764" y="4757180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1.70%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34999" y="4742143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1.40%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32133" y="4757180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1.60%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27376" y="4757180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1.60%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95132" y="4742144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2.60%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88535" y="4757180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16.10%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36169" y="4757180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17.00%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01578" y="5775885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70.68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MXN / 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37765" y="5790921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21000" y="5775884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18134" y="5790921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913377" y="5790921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881133" y="5775885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74536" y="5790921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22170" y="5790921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70.68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5" name="6 Rectángulo"/>
          <p:cNvSpPr/>
          <p:nvPr/>
        </p:nvSpPr>
        <p:spPr>
          <a:xfrm>
            <a:off x="4274918" y="254256"/>
            <a:ext cx="4055220" cy="70585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solidFill>
                <a:srgbClr val="2058A0"/>
              </a:solidFill>
            </a:endParaRPr>
          </a:p>
          <a:p>
            <a:pPr algn="ctr"/>
            <a:r>
              <a:rPr lang="en-US" sz="2000" dirty="0">
                <a:solidFill>
                  <a:srgbClr val="2058A0"/>
                </a:solidFill>
              </a:rPr>
              <a:t>Proposed tax </a:t>
            </a:r>
            <a:r>
              <a:rPr lang="en-US" sz="2000" b="1" dirty="0" smtClean="0">
                <a:solidFill>
                  <a:srgbClr val="2058A0"/>
                </a:solidFill>
              </a:rPr>
              <a:t>MX</a:t>
            </a:r>
            <a:r>
              <a:rPr lang="en-US" sz="2000" b="1" dirty="0">
                <a:solidFill>
                  <a:srgbClr val="2058A0"/>
                </a:solidFill>
              </a:rPr>
              <a:t>$ 70.68 </a:t>
            </a:r>
            <a:r>
              <a:rPr lang="en-US" sz="2000" b="1" dirty="0" smtClean="0">
                <a:solidFill>
                  <a:srgbClr val="2058A0"/>
                </a:solidFill>
              </a:rPr>
              <a:t>/tCO</a:t>
            </a:r>
            <a:r>
              <a:rPr lang="en-US" sz="2000" b="1" baseline="-25000" dirty="0" smtClean="0">
                <a:solidFill>
                  <a:srgbClr val="2058A0"/>
                </a:solidFill>
              </a:rPr>
              <a:t>2 </a:t>
            </a:r>
          </a:p>
          <a:p>
            <a:pPr algn="ctr"/>
            <a:r>
              <a:rPr lang="en-US" sz="2000" b="1" dirty="0" smtClean="0">
                <a:solidFill>
                  <a:srgbClr val="2058A0"/>
                </a:solidFill>
              </a:rPr>
              <a:t>(</a:t>
            </a:r>
            <a:r>
              <a:rPr lang="en-US" sz="2000" b="1" dirty="0">
                <a:solidFill>
                  <a:srgbClr val="2058A0"/>
                </a:solidFill>
              </a:rPr>
              <a:t>US$ 5.7 dollars)</a:t>
            </a:r>
          </a:p>
          <a:p>
            <a:pPr algn="ctr"/>
            <a:endParaRPr lang="es-ES_tradnl" sz="2000" dirty="0">
              <a:solidFill>
                <a:srgbClr val="2058A0"/>
              </a:solidFill>
            </a:endParaRPr>
          </a:p>
        </p:txBody>
      </p:sp>
      <p:sp>
        <p:nvSpPr>
          <p:cNvPr id="96" name="Rectángulo 9"/>
          <p:cNvSpPr/>
          <p:nvPr/>
        </p:nvSpPr>
        <p:spPr>
          <a:xfrm>
            <a:off x="343104" y="129114"/>
            <a:ext cx="482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58A0"/>
                </a:solidFill>
                <a:latin typeface="Arial Rounded MT Bold" panose="020F0704030504030204" pitchFamily="34" charset="0"/>
              </a:rPr>
              <a:t>CO</a:t>
            </a:r>
            <a:r>
              <a:rPr lang="en-US" sz="2400" b="1" baseline="-25000" dirty="0">
                <a:solidFill>
                  <a:srgbClr val="2058A0"/>
                </a:solidFill>
                <a:latin typeface="Arial Rounded MT Bold" panose="020F0704030504030204" pitchFamily="34" charset="0"/>
              </a:rPr>
              <a:t>2 </a:t>
            </a:r>
            <a:r>
              <a:rPr lang="en-US" sz="2400" b="1" dirty="0">
                <a:solidFill>
                  <a:srgbClr val="2058A0"/>
                </a:solidFill>
                <a:latin typeface="Arial Rounded MT Bold" panose="020F0704030504030204" pitchFamily="34" charset="0"/>
              </a:rPr>
              <a:t>Tax : </a:t>
            </a:r>
            <a:br>
              <a:rPr lang="en-US" sz="2400" b="1" dirty="0">
                <a:solidFill>
                  <a:srgbClr val="2058A0"/>
                </a:solidFill>
                <a:latin typeface="Arial Rounded MT Bold" panose="020F0704030504030204" pitchFamily="34" charset="0"/>
              </a:rPr>
            </a:br>
            <a:r>
              <a:rPr lang="en-US" sz="2400" b="1" dirty="0" smtClean="0">
                <a:solidFill>
                  <a:srgbClr val="2058A0"/>
                </a:solidFill>
                <a:latin typeface="Arial Rounded MT Bold" panose="020F0704030504030204" pitchFamily="34" charset="0"/>
              </a:rPr>
              <a:t>President’s proposal</a:t>
            </a:r>
            <a:endParaRPr lang="es-ES" sz="2400" dirty="0">
              <a:solidFill>
                <a:srgbClr val="2058A0"/>
              </a:solidFill>
              <a:latin typeface="Calibri"/>
            </a:endParaRPr>
          </a:p>
        </p:txBody>
      </p:sp>
      <p:cxnSp>
        <p:nvCxnSpPr>
          <p:cNvPr id="101" name="Conector recto 7"/>
          <p:cNvCxnSpPr/>
          <p:nvPr/>
        </p:nvCxnSpPr>
        <p:spPr>
          <a:xfrm>
            <a:off x="3849041" y="1093980"/>
            <a:ext cx="4985564" cy="0"/>
          </a:xfrm>
          <a:prstGeom prst="line">
            <a:avLst/>
          </a:prstGeom>
          <a:ln w="38100" cmpd="sng">
            <a:solidFill>
              <a:srgbClr val="2058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"/>
          <p:cNvCxnSpPr/>
          <p:nvPr/>
        </p:nvCxnSpPr>
        <p:spPr>
          <a:xfrm>
            <a:off x="338666" y="1093980"/>
            <a:ext cx="3462193" cy="0"/>
          </a:xfrm>
          <a:prstGeom prst="line">
            <a:avLst/>
          </a:prstGeom>
          <a:ln w="38100" cmpd="sng">
            <a:solidFill>
              <a:srgbClr val="578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759" y="4119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 price (%) </a:t>
            </a:r>
            <a:r>
              <a:rPr lang="en-US" b="1" i="1" dirty="0" smtClean="0">
                <a:solidFill>
                  <a:srgbClr val="FF0000"/>
                </a:solidFill>
              </a:rPr>
              <a:t>implicitly capped at 3%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 per unit of fuel (MXN/Unit)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 content in each fuel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735" y="5096057"/>
            <a:ext cx="677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 per ton of CO2 (MXN/ t CO</a:t>
            </a:r>
            <a:r>
              <a:rPr lang="en-US" b="1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b="1" i="1" dirty="0" smtClean="0">
                <a:solidFill>
                  <a:srgbClr val="FF0000"/>
                </a:solidFill>
              </a:rPr>
              <a:t>different prices!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892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SEMARNAT &amp; Centro Mario Molina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294276"/>
            <a:ext cx="1295020" cy="552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</a:rPr>
              <a:t>xempted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endParaRPr lang="de-DE" sz="1200" b="1" baseline="30000" dirty="0">
              <a:solidFill>
                <a:schemeClr val="tx1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2" r="91969" b="4377"/>
          <a:stretch/>
        </p:blipFill>
        <p:spPr bwMode="auto">
          <a:xfrm>
            <a:off x="1054344" y="1936253"/>
            <a:ext cx="841904" cy="86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36949" r="83969"/>
          <a:stretch/>
        </p:blipFill>
        <p:spPr bwMode="auto">
          <a:xfrm>
            <a:off x="1950414" y="1919988"/>
            <a:ext cx="842400" cy="8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38045" r="73681" b="-1"/>
          <a:stretch/>
        </p:blipFill>
        <p:spPr bwMode="auto">
          <a:xfrm>
            <a:off x="2951311" y="1919988"/>
            <a:ext cx="842400" cy="8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8" t="39784" r="35951"/>
          <a:stretch/>
        </p:blipFill>
        <p:spPr bwMode="auto">
          <a:xfrm>
            <a:off x="4895528" y="1931968"/>
            <a:ext cx="842400" cy="83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5" t="38468" r="27134" b="1"/>
          <a:stretch/>
        </p:blipFill>
        <p:spPr bwMode="auto">
          <a:xfrm>
            <a:off x="5924493" y="1916832"/>
            <a:ext cx="842400" cy="9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9" t="36320" r="8731" b="3091"/>
          <a:stretch/>
        </p:blipFill>
        <p:spPr bwMode="auto">
          <a:xfrm>
            <a:off x="6856079" y="1916832"/>
            <a:ext cx="910385" cy="8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9" t="36928" b="4904"/>
          <a:stretch/>
        </p:blipFill>
        <p:spPr bwMode="auto">
          <a:xfrm>
            <a:off x="7766464" y="1919988"/>
            <a:ext cx="1008345" cy="9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2643" y="1541783"/>
            <a:ext cx="60680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Natural gas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1" t="41254" r="44557" b="-1"/>
          <a:stretch/>
        </p:blipFill>
        <p:spPr bwMode="auto">
          <a:xfrm>
            <a:off x="3879670" y="1927615"/>
            <a:ext cx="1053481" cy="82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009835" y="1647027"/>
            <a:ext cx="79749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LPG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3766" y="1561616"/>
            <a:ext cx="79749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Gasoline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78479" y="1543222"/>
            <a:ext cx="79749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Jet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fu</a:t>
            </a:r>
            <a:r>
              <a:rPr lang="de-DE" sz="1200" b="1" dirty="0" err="1" smtClean="0">
                <a:solidFill>
                  <a:schemeClr val="accent1">
                    <a:lumMod val="50000"/>
                  </a:schemeClr>
                </a:solidFill>
              </a:rPr>
              <a:t>el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37174" y="1561615"/>
            <a:ext cx="6913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Diesel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33899" y="1538177"/>
            <a:ext cx="6913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Fuel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oil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69002" y="1476383"/>
            <a:ext cx="96316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Petroleum coke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03410" y="1458287"/>
            <a:ext cx="96316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Coal (anthracite</a:t>
            </a: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37765" y="3312068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6.6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cents / </a:t>
            </a:r>
            <a:r>
              <a:rPr lang="de-DE" sz="1200" b="1" dirty="0" smtClean="0">
                <a:solidFill>
                  <a:schemeClr val="tx1"/>
                </a:solidFill>
              </a:rPr>
              <a:t>l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21000" y="3297031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10.4 </a:t>
            </a:r>
            <a:r>
              <a:rPr lang="en-US" sz="1200" b="1" dirty="0" smtClean="0">
                <a:solidFill>
                  <a:schemeClr val="tx1"/>
                </a:solidFill>
              </a:rPr>
              <a:t>cents / 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918134" y="3312068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0.0* </a:t>
            </a:r>
            <a:r>
              <a:rPr lang="en-US" sz="1200" b="1" dirty="0" smtClean="0">
                <a:solidFill>
                  <a:schemeClr val="tx1"/>
                </a:solidFill>
              </a:rPr>
              <a:t>cents / 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13377" y="3312068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12.6 </a:t>
            </a:r>
            <a:r>
              <a:rPr lang="en-US" sz="1200" b="1" dirty="0" smtClean="0">
                <a:solidFill>
                  <a:schemeClr val="tx1"/>
                </a:solidFill>
              </a:rPr>
              <a:t>cents / 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66401" y="3312068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13.5 </a:t>
            </a:r>
            <a:r>
              <a:rPr lang="en-US" sz="1200" b="1" dirty="0" smtClean="0">
                <a:solidFill>
                  <a:schemeClr val="tx1"/>
                </a:solidFill>
              </a:rPr>
              <a:t>cents / </a:t>
            </a:r>
            <a:r>
              <a:rPr lang="de-DE" sz="1200" b="1" dirty="0" smtClean="0">
                <a:solidFill>
                  <a:schemeClr val="tx1"/>
                </a:solidFill>
              </a:rPr>
              <a:t>l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74536" y="3312068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1.6    </a:t>
            </a:r>
            <a:r>
              <a:rPr lang="en-US" sz="1200" b="1" dirty="0" smtClean="0">
                <a:solidFill>
                  <a:schemeClr val="tx1"/>
                </a:solidFill>
              </a:rPr>
              <a:t>cents / kg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22170" y="3312068"/>
            <a:ext cx="832994" cy="534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2.4   </a:t>
            </a:r>
            <a:r>
              <a:rPr lang="en-US" sz="1200" b="1" dirty="0" smtClean="0">
                <a:solidFill>
                  <a:schemeClr val="tx1"/>
                </a:solidFill>
              </a:rPr>
              <a:t>cents / kg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39552" y="4549199"/>
            <a:ext cx="1309019" cy="3244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0.0%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51764" y="4539018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34999" y="4523981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0.9%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32133" y="4539018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0.0%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27376" y="4539018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1.1%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95132" y="4523982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1.7%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88535" y="4539018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1.3%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36169" y="4539018"/>
            <a:ext cx="832994" cy="34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2.6%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39552" y="5557722"/>
            <a:ext cx="1295020" cy="54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Exempted</a:t>
            </a:r>
          </a:p>
          <a:p>
            <a:pPr algn="ctr"/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37765" y="5572759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40.7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21000" y="5557722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45.3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18134" y="5572759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0.0*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913377" y="5572759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46.4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881133" y="5557723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45.8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74536" y="5572759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5.8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22170" y="5572759"/>
            <a:ext cx="832994" cy="534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10.9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MXN / </a:t>
            </a:r>
            <a:r>
              <a:rPr lang="de-DE" sz="1200" b="1" dirty="0" smtClean="0">
                <a:solidFill>
                  <a:schemeClr val="tx1"/>
                </a:solidFill>
              </a:rPr>
              <a:t>tCO</a:t>
            </a:r>
            <a:r>
              <a:rPr lang="de-DE" sz="1200" b="1" baseline="-25000" dirty="0" smtClean="0">
                <a:solidFill>
                  <a:schemeClr val="tx1"/>
                </a:solidFill>
              </a:rPr>
              <a:t>2</a:t>
            </a:r>
            <a:endParaRPr lang="de-DE" sz="1200" b="1" baseline="-25000" dirty="0">
              <a:solidFill>
                <a:schemeClr val="tx1"/>
              </a:solidFill>
            </a:endParaRPr>
          </a:p>
        </p:txBody>
      </p:sp>
      <p:sp>
        <p:nvSpPr>
          <p:cNvPr id="95" name="6 Rectángulo"/>
          <p:cNvSpPr/>
          <p:nvPr/>
        </p:nvSpPr>
        <p:spPr>
          <a:xfrm>
            <a:off x="4274918" y="56543"/>
            <a:ext cx="4467922" cy="830997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58A0"/>
                </a:solidFill>
              </a:rPr>
              <a:t>US $3.7 /tCO2</a:t>
            </a:r>
            <a:r>
              <a:rPr lang="en-US" sz="2000" dirty="0" smtClean="0">
                <a:solidFill>
                  <a:srgbClr val="2058A0"/>
                </a:solidFill>
              </a:rPr>
              <a:t>, introduced exemptions, capped price-</a:t>
            </a:r>
            <a:r>
              <a:rPr lang="en-US" sz="2000" dirty="0" err="1" smtClean="0">
                <a:solidFill>
                  <a:srgbClr val="2058A0"/>
                </a:solidFill>
              </a:rPr>
              <a:t>chang</a:t>
            </a:r>
            <a:r>
              <a:rPr lang="es-ES_tradnl" sz="2000" dirty="0" smtClean="0">
                <a:solidFill>
                  <a:srgbClr val="2058A0"/>
                </a:solidFill>
              </a:rPr>
              <a:t>e at 3%</a:t>
            </a:r>
            <a:endParaRPr lang="en-US" sz="2000" dirty="0">
              <a:solidFill>
                <a:srgbClr val="2058A0"/>
              </a:solidFill>
            </a:endParaRPr>
          </a:p>
        </p:txBody>
      </p:sp>
      <p:sp>
        <p:nvSpPr>
          <p:cNvPr id="96" name="Rectángulo 9"/>
          <p:cNvSpPr/>
          <p:nvPr/>
        </p:nvSpPr>
        <p:spPr>
          <a:xfrm>
            <a:off x="343104" y="55028"/>
            <a:ext cx="482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58A0"/>
                </a:solidFill>
                <a:latin typeface="Arial Rounded MT Bold" panose="020F0704030504030204" pitchFamily="34" charset="0"/>
              </a:rPr>
              <a:t>CO</a:t>
            </a:r>
            <a:r>
              <a:rPr lang="en-US" sz="2400" b="1" baseline="-25000" dirty="0">
                <a:solidFill>
                  <a:srgbClr val="2058A0"/>
                </a:solidFill>
                <a:latin typeface="Arial Rounded MT Bold" panose="020F0704030504030204" pitchFamily="34" charset="0"/>
              </a:rPr>
              <a:t>2 </a:t>
            </a:r>
            <a:r>
              <a:rPr lang="en-US" sz="2400" b="1" dirty="0">
                <a:solidFill>
                  <a:srgbClr val="2058A0"/>
                </a:solidFill>
                <a:latin typeface="Arial Rounded MT Bold" panose="020F0704030504030204" pitchFamily="34" charset="0"/>
              </a:rPr>
              <a:t>Tax : </a:t>
            </a:r>
            <a:br>
              <a:rPr lang="en-US" sz="2400" b="1" dirty="0">
                <a:solidFill>
                  <a:srgbClr val="2058A0"/>
                </a:solidFill>
                <a:latin typeface="Arial Rounded MT Bold" panose="020F0704030504030204" pitchFamily="34" charset="0"/>
              </a:rPr>
            </a:br>
            <a:r>
              <a:rPr lang="en-US" sz="2400" b="1" dirty="0" smtClean="0">
                <a:solidFill>
                  <a:srgbClr val="2058A0"/>
                </a:solidFill>
                <a:latin typeface="Arial Rounded MT Bold" panose="020F0704030504030204" pitchFamily="34" charset="0"/>
              </a:rPr>
              <a:t>Approved by Congress</a:t>
            </a:r>
            <a:endParaRPr lang="es-ES" sz="2400" dirty="0">
              <a:solidFill>
                <a:srgbClr val="2058A0"/>
              </a:solidFill>
              <a:latin typeface="Calibri"/>
            </a:endParaRPr>
          </a:p>
        </p:txBody>
      </p:sp>
      <p:cxnSp>
        <p:nvCxnSpPr>
          <p:cNvPr id="101" name="Conector recto 7"/>
          <p:cNvCxnSpPr/>
          <p:nvPr/>
        </p:nvCxnSpPr>
        <p:spPr>
          <a:xfrm>
            <a:off x="3849041" y="1006003"/>
            <a:ext cx="4985564" cy="0"/>
          </a:xfrm>
          <a:prstGeom prst="line">
            <a:avLst/>
          </a:prstGeom>
          <a:ln w="38100" cmpd="sng">
            <a:solidFill>
              <a:srgbClr val="2058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"/>
          <p:cNvCxnSpPr/>
          <p:nvPr/>
        </p:nvCxnSpPr>
        <p:spPr>
          <a:xfrm>
            <a:off x="338666" y="1006003"/>
            <a:ext cx="3462193" cy="0"/>
          </a:xfrm>
          <a:prstGeom prst="line">
            <a:avLst/>
          </a:prstGeom>
          <a:ln w="38100" cmpd="sng">
            <a:solidFill>
              <a:srgbClr val="578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2 CuadroTexto"/>
          <p:cNvSpPr txBox="1"/>
          <p:nvPr/>
        </p:nvSpPr>
        <p:spPr>
          <a:xfrm>
            <a:off x="107505" y="6309320"/>
            <a:ext cx="5794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* The carbon tax does not apply to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JET FUEL because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Mexico is a signatory of the Convention on International Civil Aviation  (also known as the Chicago Convention) since 1946, which exempts commercial aviation fuel from taxation.</a:t>
            </a:r>
          </a:p>
        </p:txBody>
      </p:sp>
    </p:spTree>
    <p:extLst>
      <p:ext uri="{BB962C8B-B14F-4D97-AF65-F5344CB8AC3E}">
        <p14:creationId xmlns:p14="http://schemas.microsoft.com/office/powerpoint/2010/main" val="2812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875" y="212280"/>
            <a:ext cx="8229600" cy="584775"/>
          </a:xfrm>
        </p:spPr>
        <p:txBody>
          <a:bodyPr/>
          <a:lstStyle/>
          <a:p>
            <a:r>
              <a:rPr lang="es-MX" sz="3200" b="0" dirty="0" smtClean="0"/>
              <a:t>Impuesto a combustibles fósiles por CO</a:t>
            </a:r>
            <a:r>
              <a:rPr lang="es-MX" sz="3200" b="0" baseline="-25000" dirty="0" smtClean="0"/>
              <a:t>2</a:t>
            </a:r>
            <a:endParaRPr lang="es-MX" sz="3200" b="0" baseline="-25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C4CE1-CF2D-44DA-BDA0-AAB28C2FDB1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5" name="Conector recto 20"/>
          <p:cNvCxnSpPr/>
          <p:nvPr/>
        </p:nvCxnSpPr>
        <p:spPr>
          <a:xfrm>
            <a:off x="457200" y="814889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457199" y="1124744"/>
          <a:ext cx="5540836" cy="5276609"/>
        </p:xfrm>
        <a:graphic>
          <a:graphicData uri="http://schemas.openxmlformats.org/drawingml/2006/table">
            <a:tbl>
              <a:tblPr/>
              <a:tblGrid>
                <a:gridCol w="1426035"/>
                <a:gridCol w="1536638"/>
                <a:gridCol w="1440160"/>
                <a:gridCol w="1138003"/>
              </a:tblGrid>
              <a:tr h="23660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Combustible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s-MX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 </a:t>
                      </a: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potencial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2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Impuesto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82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(toneladas de Co2 por unidad de combustible)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pesos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(millones de </a:t>
                      </a:r>
                      <a:r>
                        <a:rPr lang="es-MX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pesos)</a:t>
                      </a:r>
                      <a:endParaRPr lang="es-MX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297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Gasolinas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m</a:t>
                      </a:r>
                      <a:r>
                        <a:rPr lang="es-MX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litro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02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m</a:t>
                      </a:r>
                      <a:r>
                        <a:rPr lang="es-MX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litro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02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Natural 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m</a:t>
                      </a:r>
                      <a:r>
                        <a:rPr lang="es-MX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litro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603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LP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m</a:t>
                      </a:r>
                      <a:r>
                        <a:rPr lang="es-MX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0.077</a:t>
                      </a:r>
                    </a:p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litro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02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Querosenos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m</a:t>
                      </a:r>
                      <a:r>
                        <a:rPr lang="es-MX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 por litro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959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Combustóleo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3.0-3.1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 por m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0.135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litro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603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Coque de Petróleo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ton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 por Kg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603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Carbón mineral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2.0–3.0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ton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0.239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Kg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46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(+otros)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584" marR="7287" marT="7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65584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7789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cálculos propios y Estadísticas</a:t>
                      </a:r>
                      <a:r>
                        <a:rPr lang="es-MX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Oportunas SHCP.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7" marR="7287" marT="72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949886"/>
          </a:xfrm>
        </p:spPr>
        <p:txBody>
          <a:bodyPr/>
          <a:lstStyle/>
          <a:p>
            <a:r>
              <a:rPr lang="en-US" sz="3200" dirty="0" err="1" smtClean="0"/>
              <a:t>Conclusiones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Ajuste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endParaRPr lang="en-US" dirty="0" smtClean="0"/>
          </a:p>
          <a:p>
            <a:pPr lvl="1"/>
            <a:r>
              <a:rPr lang="en-US" dirty="0" err="1" smtClean="0"/>
              <a:t>Egresos</a:t>
            </a:r>
            <a:endParaRPr lang="en-US" dirty="0" smtClean="0"/>
          </a:p>
          <a:p>
            <a:pPr lvl="1"/>
            <a:r>
              <a:rPr lang="en-US" dirty="0" err="1" smtClean="0"/>
              <a:t>Ingresos</a:t>
            </a:r>
            <a:endParaRPr lang="en-US" dirty="0" smtClean="0"/>
          </a:p>
          <a:p>
            <a:r>
              <a:rPr lang="en-US" dirty="0" err="1" smtClean="0"/>
              <a:t>Selectividad</a:t>
            </a:r>
            <a:r>
              <a:rPr lang="en-US" dirty="0" smtClean="0"/>
              <a:t> (</a:t>
            </a:r>
            <a:r>
              <a:rPr lang="en-US" dirty="0" err="1" smtClean="0"/>
              <a:t>egresos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Impacto</a:t>
            </a:r>
            <a:endParaRPr lang="en-US" dirty="0" smtClean="0"/>
          </a:p>
          <a:p>
            <a:pPr lvl="1"/>
            <a:r>
              <a:rPr lang="en-US" dirty="0" err="1" smtClean="0"/>
              <a:t>Efectividad</a:t>
            </a:r>
            <a:r>
              <a:rPr lang="en-US" dirty="0" smtClean="0"/>
              <a:t> </a:t>
            </a:r>
            <a:r>
              <a:rPr lang="en-US" dirty="0" err="1" smtClean="0"/>
              <a:t>probada</a:t>
            </a:r>
            <a:endParaRPr lang="en-US" dirty="0" smtClean="0"/>
          </a:p>
          <a:p>
            <a:r>
              <a:rPr lang="en-US" dirty="0" err="1" smtClean="0"/>
              <a:t>Responsabilidad</a:t>
            </a:r>
            <a:r>
              <a:rPr lang="en-US" dirty="0" smtClean="0"/>
              <a:t> (</a:t>
            </a:r>
            <a:r>
              <a:rPr lang="en-US" dirty="0" err="1" smtClean="0"/>
              <a:t>ingresos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Eficiencia</a:t>
            </a:r>
            <a:endParaRPr lang="en-US" dirty="0" smtClean="0"/>
          </a:p>
          <a:p>
            <a:pPr lvl="1"/>
            <a:r>
              <a:rPr lang="en-US" dirty="0" err="1" smtClean="0"/>
              <a:t>Transicion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200" smtClean="0"/>
              <a:t>¿Cómo medir la sustentabillidad?</a:t>
            </a:r>
            <a:endParaRPr lang="en-US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Enfoque micro o sectorial (bosques, agua, contaminación)</a:t>
            </a:r>
          </a:p>
          <a:p>
            <a:pPr eaLnBrk="1" hangingPunct="1">
              <a:defRPr/>
            </a:pP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Enfoque macro basado en la idea de riqueza (valor presente del consumo futuro)</a:t>
            </a:r>
          </a:p>
          <a:p>
            <a:pPr eaLnBrk="1" hangingPunct="1">
              <a:defRPr/>
            </a:pPr>
            <a:endParaRPr lang="es-ES_tradnl" sz="2800" smtClean="0"/>
          </a:p>
          <a:p>
            <a:pPr lvl="1" eaLnBrk="1" hangingPunct="1"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2650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200" smtClean="0"/>
              <a:t>Los Diferentes Tipos de Capital</a:t>
            </a:r>
            <a:endParaRPr lang="en-US" sz="32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Capital producido </a:t>
            </a:r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Capital natural</a:t>
            </a:r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Capital intangible (humano y social)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7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Porcentaje de los Diferentes Tipos de Capital dentro de la Riqueza Total</a:t>
            </a:r>
          </a:p>
        </p:txBody>
      </p:sp>
      <p:graphicFrame>
        <p:nvGraphicFramePr>
          <p:cNvPr id="134200" name="Group 5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287962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62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Capital Natural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Capital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Producido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Capital Intangible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Países de Ingreso Bajo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Países de Ingreso Medio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Países de Ingreso Alto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Promedio Mundial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México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13.7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30.6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55.7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Marco para Analizar la Sustentabilidad Ambiental del Desarrollo</a:t>
            </a:r>
            <a:endParaRPr lang="en-US" sz="2800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293621"/>
            <a:ext cx="6711950" cy="3713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Ahorro</a:t>
            </a:r>
            <a:r>
              <a:rPr lang="en-US" sz="2800" dirty="0" smtClean="0"/>
              <a:t> </a:t>
            </a:r>
            <a:r>
              <a:rPr lang="en-US" sz="2800" dirty="0" err="1" smtClean="0"/>
              <a:t>Ajustado</a:t>
            </a:r>
            <a:r>
              <a:rPr lang="en-US" sz="2800" dirty="0" smtClean="0"/>
              <a:t> o </a:t>
            </a:r>
            <a:r>
              <a:rPr lang="en-US" sz="2800" dirty="0" err="1" smtClean="0"/>
              <a:t>Genuino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s-ES_tradnl" sz="2000" smtClean="0"/>
              <a:t>Ahorro genuino = ahorro bruto – depreciación del capital producido </a:t>
            </a:r>
            <a:r>
              <a:rPr lang="en-US" sz="2000" smtClean="0"/>
              <a:t>+ </a:t>
            </a:r>
            <a:r>
              <a:rPr lang="es-ES_tradnl" sz="2000" smtClean="0"/>
              <a:t>gasto en educación – agotamiento de los recursos naturales – daños por la contaminación (CO2, PM10)</a:t>
            </a: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El ahorro genuino ofrece un indicador macro de sustentabilidad al valorar cambios en el acervo de recursos naturales, en la calidad ambiental y en el capital humano; además de los cambios en el capital producido que tradicionalmente se estiman al evaluar el ahorro neto.</a:t>
            </a:r>
          </a:p>
          <a:p>
            <a:pPr eaLnBrk="1" hangingPunct="1">
              <a:defRPr/>
            </a:pPr>
            <a:r>
              <a:rPr lang="en-US" sz="2000" smtClean="0"/>
              <a:t>Tasas negativas de ahorro genuino implican que la riqueza está disminuyendo</a:t>
            </a:r>
          </a:p>
          <a:p>
            <a:pPr eaLnBrk="1" hangingPunct="1">
              <a:defRPr/>
            </a:pPr>
            <a:r>
              <a:rPr lang="es-ES_tradnl" sz="2000" smtClean="0"/>
              <a:t>Definiciones fuertes y suaves de sustentabilidad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734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400" dirty="0" smtClean="0"/>
              <a:t>Del</a:t>
            </a:r>
            <a:r>
              <a:rPr lang="es-ES_tradnl" sz="2400" dirty="0" smtClean="0"/>
              <a:t> Ahorro</a:t>
            </a:r>
            <a:r>
              <a:rPr lang="es-ES_tradnl" sz="2400" dirty="0"/>
              <a:t> </a:t>
            </a:r>
            <a:r>
              <a:rPr lang="es-ES_tradnl" sz="2400" dirty="0" smtClean="0"/>
              <a:t>Bruto al Ahorro Genuino </a:t>
            </a:r>
            <a:endParaRPr lang="en-US" sz="2400" dirty="0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85344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200" smtClean="0"/>
              <a:t>Ajuste al Ahorro como Porcentaje del PIB (2005)</a:t>
            </a:r>
            <a:endParaRPr lang="en-US" sz="3200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610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327</TotalTime>
  <Words>1235</Words>
  <Application>Microsoft Office PowerPoint</Application>
  <PresentationFormat>On-screen Show (4:3)</PresentationFormat>
  <Paragraphs>361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Rounded MT Bold</vt:lpstr>
      <vt:lpstr>Calibri</vt:lpstr>
      <vt:lpstr>Century Gothic</vt:lpstr>
      <vt:lpstr>Times New Roman</vt:lpstr>
      <vt:lpstr>Verdana</vt:lpstr>
      <vt:lpstr>Wingdings</vt:lpstr>
      <vt:lpstr>Wingdings 3</vt:lpstr>
      <vt:lpstr>Ion</vt:lpstr>
      <vt:lpstr>La Sustentabilidad de la Economia Mexicana: Consideraciones sobre el Presupuesto de la Federacion</vt:lpstr>
      <vt:lpstr>Índice</vt:lpstr>
      <vt:lpstr>¿Cómo medir la sustentabillidad?</vt:lpstr>
      <vt:lpstr>Los Diferentes Tipos de Capital</vt:lpstr>
      <vt:lpstr>Porcentaje de los Diferentes Tipos de Capital dentro de la Riqueza Total</vt:lpstr>
      <vt:lpstr>Marco para Analizar la Sustentabilidad Ambiental del Desarrollo</vt:lpstr>
      <vt:lpstr>Ahorro Ajustado o Genuino </vt:lpstr>
      <vt:lpstr>Del Ahorro Bruto al Ahorro Genuino </vt:lpstr>
      <vt:lpstr>Ajuste al Ahorro como Porcentaje del PIB (2005)</vt:lpstr>
      <vt:lpstr>Ahorro Bruto, Ahorro Neto y Ahorro Neto Ajustado en México (Porcentaje del PIB)</vt:lpstr>
      <vt:lpstr>Costos por Agotamiento y Degradación como Porcentaje del PIB</vt:lpstr>
      <vt:lpstr>Ahorro Bruto, Neto y Ajustado como porcentaje del PIB</vt:lpstr>
      <vt:lpstr>Consideraciones sobre el Presupuesto</vt:lpstr>
      <vt:lpstr>Calidad del Aire</vt:lpstr>
      <vt:lpstr>Pago por Servicios Ambientales</vt:lpstr>
      <vt:lpstr>PowerPoint Presentation</vt:lpstr>
      <vt:lpstr>CONABIO I</vt:lpstr>
      <vt:lpstr>CONABIO II</vt:lpstr>
      <vt:lpstr>CONABIO III</vt:lpstr>
      <vt:lpstr>Fondo de Cambio Climatico</vt:lpstr>
      <vt:lpstr>Ingresos</vt:lpstr>
      <vt:lpstr>PowerPoint Presentation</vt:lpstr>
      <vt:lpstr>PowerPoint Presentation</vt:lpstr>
      <vt:lpstr>Impuesto a combustibles fósiles por CO2</vt:lpstr>
      <vt:lpstr>Conclusiones</vt:lpstr>
      <vt:lpstr>Gracias</vt:lpstr>
    </vt:vector>
  </TitlesOfParts>
  <Company>I.T.A.M.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Operationalizing Sustainable Development</dc:title>
  <dc:creator>JBELAUSTR</dc:creator>
  <cp:lastModifiedBy>Juan Carlos Belausteguigoitia</cp:lastModifiedBy>
  <cp:revision>26</cp:revision>
  <dcterms:created xsi:type="dcterms:W3CDTF">2016-03-23T18:50:46Z</dcterms:created>
  <dcterms:modified xsi:type="dcterms:W3CDTF">2016-10-12T11:52:51Z</dcterms:modified>
</cp:coreProperties>
</file>